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8"/>
    </p:embeddedFont>
    <p:embeddedFont>
      <p:font typeface="Canva Sans Bold" panose="020B0604020202020204" charset="0"/>
      <p:regular r:id="rId19"/>
    </p:embeddedFont>
    <p:embeddedFont>
      <p:font typeface="Helveticish" panose="020B0604020202020204" charset="0"/>
      <p:regular r:id="rId20"/>
    </p:embeddedFont>
    <p:embeddedFont>
      <p:font typeface="Helveticish Bold" panose="020B0604020202020204" charset="0"/>
      <p:regular r:id="rId21"/>
    </p:embeddedFont>
    <p:embeddedFont>
      <p:font typeface="Helveticish Italic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 y="8631692"/>
            <a:ext cx="18288001" cy="1655308"/>
            <a:chOff x="0" y="0"/>
            <a:chExt cx="5503742" cy="523895"/>
          </a:xfrm>
        </p:grpSpPr>
        <p:sp>
          <p:nvSpPr>
            <p:cNvPr id="4" name="Freeform 4"/>
            <p:cNvSpPr/>
            <p:nvPr/>
          </p:nvSpPr>
          <p:spPr>
            <a:xfrm>
              <a:off x="0" y="0"/>
              <a:ext cx="5503742" cy="523895"/>
            </a:xfrm>
            <a:custGeom>
              <a:avLst/>
              <a:gdLst/>
              <a:ahLst/>
              <a:cxnLst/>
              <a:rect l="l" t="t" r="r" b="b"/>
              <a:pathLst>
                <a:path w="5503742" h="523895">
                  <a:moveTo>
                    <a:pt x="0" y="0"/>
                  </a:moveTo>
                  <a:lnTo>
                    <a:pt x="5503742" y="0"/>
                  </a:lnTo>
                  <a:lnTo>
                    <a:pt x="5503742" y="523895"/>
                  </a:lnTo>
                  <a:lnTo>
                    <a:pt x="0" y="523895"/>
                  </a:lnTo>
                  <a:close/>
                </a:path>
              </a:pathLst>
            </a:custGeom>
            <a:solidFill>
              <a:srgbClr val="98D3DF">
                <a:alpha val="69804"/>
              </a:srgbClr>
            </a:solidFill>
          </p:spPr>
        </p:sp>
        <p:sp>
          <p:nvSpPr>
            <p:cNvPr id="5" name="TextBox 5"/>
            <p:cNvSpPr txBox="1"/>
            <p:nvPr/>
          </p:nvSpPr>
          <p:spPr>
            <a:xfrm>
              <a:off x="0" y="-38100"/>
              <a:ext cx="5503742" cy="56199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946192" y="1655307"/>
            <a:ext cx="6836858" cy="6976385"/>
          </a:xfrm>
          <a:custGeom>
            <a:avLst/>
            <a:gdLst/>
            <a:ahLst/>
            <a:cxnLst/>
            <a:rect l="l" t="t" r="r" b="b"/>
            <a:pathLst>
              <a:path w="6836858" h="6976385">
                <a:moveTo>
                  <a:pt x="0" y="0"/>
                </a:moveTo>
                <a:lnTo>
                  <a:pt x="6836858" y="0"/>
                </a:lnTo>
                <a:lnTo>
                  <a:pt x="6836858" y="6976386"/>
                </a:lnTo>
                <a:lnTo>
                  <a:pt x="0" y="69763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202233" y="1332558"/>
            <a:ext cx="1152566" cy="544849"/>
          </a:xfrm>
          <a:custGeom>
            <a:avLst/>
            <a:gdLst/>
            <a:ahLst/>
            <a:cxnLst/>
            <a:rect l="l" t="t" r="r" b="b"/>
            <a:pathLst>
              <a:path w="1152566" h="544849">
                <a:moveTo>
                  <a:pt x="0" y="0"/>
                </a:moveTo>
                <a:lnTo>
                  <a:pt x="1152566" y="0"/>
                </a:lnTo>
                <a:lnTo>
                  <a:pt x="1152566" y="544850"/>
                </a:lnTo>
                <a:lnTo>
                  <a:pt x="0" y="5448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506091" y="2814576"/>
            <a:ext cx="7239891" cy="6185700"/>
          </a:xfrm>
          <a:prstGeom prst="rect">
            <a:avLst/>
          </a:prstGeom>
        </p:spPr>
        <p:txBody>
          <a:bodyPr lIns="0" tIns="0" rIns="0" bIns="0" rtlCol="0" anchor="t">
            <a:spAutoFit/>
          </a:bodyPr>
          <a:lstStyle/>
          <a:p>
            <a:pPr algn="l">
              <a:lnSpc>
                <a:spcPts val="15958"/>
              </a:lnSpc>
            </a:pPr>
            <a:r>
              <a:rPr lang="en-US" sz="15198">
                <a:solidFill>
                  <a:srgbClr val="000000"/>
                </a:solidFill>
                <a:latin typeface="Helveticish Bold"/>
              </a:rPr>
              <a:t>Pizza Sales report</a:t>
            </a:r>
          </a:p>
        </p:txBody>
      </p:sp>
      <p:sp>
        <p:nvSpPr>
          <p:cNvPr id="9" name="TextBox 9"/>
          <p:cNvSpPr txBox="1"/>
          <p:nvPr/>
        </p:nvSpPr>
        <p:spPr>
          <a:xfrm>
            <a:off x="13781551" y="8998095"/>
            <a:ext cx="3477749" cy="516255"/>
          </a:xfrm>
          <a:prstGeom prst="rect">
            <a:avLst/>
          </a:prstGeom>
        </p:spPr>
        <p:txBody>
          <a:bodyPr lIns="0" tIns="0" rIns="0" bIns="0" rtlCol="0" anchor="t">
            <a:spAutoFit/>
          </a:bodyPr>
          <a:lstStyle/>
          <a:p>
            <a:pPr algn="r">
              <a:lnSpc>
                <a:spcPts val="3885"/>
              </a:lnSpc>
            </a:pPr>
            <a:r>
              <a:rPr lang="en-US" sz="3500">
                <a:solidFill>
                  <a:srgbClr val="000000"/>
                </a:solidFill>
                <a:latin typeface="Helveticish"/>
              </a:rPr>
              <a:t>2024</a:t>
            </a:r>
          </a:p>
        </p:txBody>
      </p:sp>
      <p:sp>
        <p:nvSpPr>
          <p:cNvPr id="10" name="TextBox 10"/>
          <p:cNvSpPr txBox="1"/>
          <p:nvPr/>
        </p:nvSpPr>
        <p:spPr>
          <a:xfrm>
            <a:off x="1506091" y="8998095"/>
            <a:ext cx="4283540" cy="516255"/>
          </a:xfrm>
          <a:prstGeom prst="rect">
            <a:avLst/>
          </a:prstGeom>
        </p:spPr>
        <p:txBody>
          <a:bodyPr lIns="0" tIns="0" rIns="0" bIns="0" rtlCol="0" anchor="t">
            <a:spAutoFit/>
          </a:bodyPr>
          <a:lstStyle/>
          <a:p>
            <a:pPr algn="l">
              <a:lnSpc>
                <a:spcPts val="3885"/>
              </a:lnSpc>
            </a:pPr>
            <a:r>
              <a:rPr lang="en-US" sz="3500" dirty="0">
                <a:solidFill>
                  <a:srgbClr val="000000"/>
                </a:solidFill>
                <a:latin typeface="Helveticish Italics"/>
              </a:rPr>
              <a:t>Ujjawal </a:t>
            </a:r>
            <a:r>
              <a:rPr lang="en-US" sz="3500" dirty="0" err="1">
                <a:solidFill>
                  <a:srgbClr val="000000"/>
                </a:solidFill>
                <a:latin typeface="Helveticish Italics"/>
              </a:rPr>
              <a:t>giri</a:t>
            </a:r>
            <a:endParaRPr lang="en-US" sz="3500" dirty="0">
              <a:solidFill>
                <a:srgbClr val="000000"/>
              </a:solidFill>
              <a:latin typeface="Helveticish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580017" y="2491395"/>
            <a:ext cx="10215117" cy="1723032"/>
          </a:xfrm>
          <a:custGeom>
            <a:avLst/>
            <a:gdLst/>
            <a:ahLst/>
            <a:cxnLst/>
            <a:rect l="l" t="t" r="r" b="b"/>
            <a:pathLst>
              <a:path w="10215117" h="1723032">
                <a:moveTo>
                  <a:pt x="0" y="0"/>
                </a:moveTo>
                <a:lnTo>
                  <a:pt x="10215117" y="0"/>
                </a:lnTo>
                <a:lnTo>
                  <a:pt x="10215117" y="1723032"/>
                </a:lnTo>
                <a:lnTo>
                  <a:pt x="0" y="1723032"/>
                </a:lnTo>
                <a:lnTo>
                  <a:pt x="0" y="0"/>
                </a:lnTo>
                <a:close/>
              </a:path>
            </a:pathLst>
          </a:custGeom>
          <a:blipFill>
            <a:blip r:embed="rId3"/>
            <a:stretch>
              <a:fillRect/>
            </a:stretch>
          </a:blipFill>
        </p:spPr>
      </p:sp>
      <p:sp>
        <p:nvSpPr>
          <p:cNvPr id="4" name="Freeform 4"/>
          <p:cNvSpPr/>
          <p:nvPr/>
        </p:nvSpPr>
        <p:spPr>
          <a:xfrm>
            <a:off x="5494250" y="4814502"/>
            <a:ext cx="7299501" cy="4856754"/>
          </a:xfrm>
          <a:custGeom>
            <a:avLst/>
            <a:gdLst/>
            <a:ahLst/>
            <a:cxnLst/>
            <a:rect l="l" t="t" r="r" b="b"/>
            <a:pathLst>
              <a:path w="7299501" h="4856754">
                <a:moveTo>
                  <a:pt x="0" y="0"/>
                </a:moveTo>
                <a:lnTo>
                  <a:pt x="7299500" y="0"/>
                </a:lnTo>
                <a:lnTo>
                  <a:pt x="7299500" y="4856754"/>
                </a:lnTo>
                <a:lnTo>
                  <a:pt x="0" y="4856754"/>
                </a:lnTo>
                <a:lnTo>
                  <a:pt x="0" y="0"/>
                </a:lnTo>
                <a:close/>
              </a:path>
            </a:pathLst>
          </a:custGeom>
          <a:blipFill>
            <a:blip r:embed="rId4"/>
            <a:stretch>
              <a:fillRect/>
            </a:stretch>
          </a:blipFill>
        </p:spPr>
      </p:sp>
      <p:sp>
        <p:nvSpPr>
          <p:cNvPr id="5" name="TextBox 5"/>
          <p:cNvSpPr txBox="1"/>
          <p:nvPr/>
        </p:nvSpPr>
        <p:spPr>
          <a:xfrm>
            <a:off x="0" y="75565"/>
            <a:ext cx="182880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Join relevant tables to find the category-wise distribution of pizzas.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399018" y="2089474"/>
            <a:ext cx="11489965" cy="4879300"/>
          </a:xfrm>
          <a:custGeom>
            <a:avLst/>
            <a:gdLst/>
            <a:ahLst/>
            <a:cxnLst/>
            <a:rect l="l" t="t" r="r" b="b"/>
            <a:pathLst>
              <a:path w="11489965" h="4879300">
                <a:moveTo>
                  <a:pt x="0" y="0"/>
                </a:moveTo>
                <a:lnTo>
                  <a:pt x="11489964" y="0"/>
                </a:lnTo>
                <a:lnTo>
                  <a:pt x="11489964" y="4879300"/>
                </a:lnTo>
                <a:lnTo>
                  <a:pt x="0" y="4879300"/>
                </a:lnTo>
                <a:lnTo>
                  <a:pt x="0" y="0"/>
                </a:lnTo>
                <a:close/>
              </a:path>
            </a:pathLst>
          </a:custGeom>
          <a:blipFill>
            <a:blip r:embed="rId3"/>
            <a:stretch>
              <a:fillRect/>
            </a:stretch>
          </a:blipFill>
        </p:spPr>
      </p:sp>
      <p:sp>
        <p:nvSpPr>
          <p:cNvPr id="4" name="Freeform 4"/>
          <p:cNvSpPr/>
          <p:nvPr/>
        </p:nvSpPr>
        <p:spPr>
          <a:xfrm>
            <a:off x="4947830" y="7390089"/>
            <a:ext cx="9164752" cy="2598959"/>
          </a:xfrm>
          <a:custGeom>
            <a:avLst/>
            <a:gdLst/>
            <a:ahLst/>
            <a:cxnLst/>
            <a:rect l="l" t="t" r="r" b="b"/>
            <a:pathLst>
              <a:path w="9164752" h="2598959">
                <a:moveTo>
                  <a:pt x="0" y="0"/>
                </a:moveTo>
                <a:lnTo>
                  <a:pt x="9164751" y="0"/>
                </a:lnTo>
                <a:lnTo>
                  <a:pt x="9164751" y="2598959"/>
                </a:lnTo>
                <a:lnTo>
                  <a:pt x="0" y="2598959"/>
                </a:lnTo>
                <a:lnTo>
                  <a:pt x="0" y="0"/>
                </a:lnTo>
                <a:close/>
              </a:path>
            </a:pathLst>
          </a:custGeom>
          <a:blipFill>
            <a:blip r:embed="rId4"/>
            <a:stretch>
              <a:fillRect/>
            </a:stretch>
          </a:blipFill>
        </p:spPr>
      </p:sp>
      <p:sp>
        <p:nvSpPr>
          <p:cNvPr id="5" name="TextBox 5"/>
          <p:cNvSpPr txBox="1"/>
          <p:nvPr/>
        </p:nvSpPr>
        <p:spPr>
          <a:xfrm>
            <a:off x="0" y="75565"/>
            <a:ext cx="182880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Group the orders by date and calculate the average number of pizzas ordered per day.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001858" y="1886585"/>
            <a:ext cx="11907590" cy="6230337"/>
          </a:xfrm>
          <a:custGeom>
            <a:avLst/>
            <a:gdLst/>
            <a:ahLst/>
            <a:cxnLst/>
            <a:rect l="l" t="t" r="r" b="b"/>
            <a:pathLst>
              <a:path w="11907590" h="6230337">
                <a:moveTo>
                  <a:pt x="0" y="0"/>
                </a:moveTo>
                <a:lnTo>
                  <a:pt x="11907590" y="0"/>
                </a:lnTo>
                <a:lnTo>
                  <a:pt x="11907590" y="6230337"/>
                </a:lnTo>
                <a:lnTo>
                  <a:pt x="0" y="6230337"/>
                </a:lnTo>
                <a:lnTo>
                  <a:pt x="0" y="0"/>
                </a:lnTo>
                <a:close/>
              </a:path>
            </a:pathLst>
          </a:custGeom>
          <a:blipFill>
            <a:blip r:embed="rId3"/>
            <a:stretch>
              <a:fillRect/>
            </a:stretch>
          </a:blipFill>
        </p:spPr>
      </p:sp>
      <p:sp>
        <p:nvSpPr>
          <p:cNvPr id="4" name="Freeform 4"/>
          <p:cNvSpPr/>
          <p:nvPr/>
        </p:nvSpPr>
        <p:spPr>
          <a:xfrm>
            <a:off x="7875285" y="6769341"/>
            <a:ext cx="9745633" cy="3307001"/>
          </a:xfrm>
          <a:custGeom>
            <a:avLst/>
            <a:gdLst/>
            <a:ahLst/>
            <a:cxnLst/>
            <a:rect l="l" t="t" r="r" b="b"/>
            <a:pathLst>
              <a:path w="9745633" h="3307001">
                <a:moveTo>
                  <a:pt x="0" y="0"/>
                </a:moveTo>
                <a:lnTo>
                  <a:pt x="9745633" y="0"/>
                </a:lnTo>
                <a:lnTo>
                  <a:pt x="9745633" y="3307001"/>
                </a:lnTo>
                <a:lnTo>
                  <a:pt x="0" y="3307001"/>
                </a:lnTo>
                <a:lnTo>
                  <a:pt x="0" y="0"/>
                </a:lnTo>
                <a:close/>
              </a:path>
            </a:pathLst>
          </a:custGeom>
          <a:blipFill>
            <a:blip r:embed="rId4"/>
            <a:stretch>
              <a:fillRect/>
            </a:stretch>
          </a:blipFill>
        </p:spPr>
      </p:sp>
      <p:sp>
        <p:nvSpPr>
          <p:cNvPr id="5" name="TextBox 5"/>
          <p:cNvSpPr txBox="1"/>
          <p:nvPr/>
        </p:nvSpPr>
        <p:spPr>
          <a:xfrm>
            <a:off x="0" y="75565"/>
            <a:ext cx="182880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Determine the top 3 most ordered pizza types based on revenue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0460278" y="6284557"/>
            <a:ext cx="6799022" cy="4002443"/>
          </a:xfrm>
          <a:custGeom>
            <a:avLst/>
            <a:gdLst/>
            <a:ahLst/>
            <a:cxnLst/>
            <a:rect l="l" t="t" r="r" b="b"/>
            <a:pathLst>
              <a:path w="6799022" h="4002443">
                <a:moveTo>
                  <a:pt x="0" y="0"/>
                </a:moveTo>
                <a:lnTo>
                  <a:pt x="6799022" y="0"/>
                </a:lnTo>
                <a:lnTo>
                  <a:pt x="6799022" y="4002443"/>
                </a:lnTo>
                <a:lnTo>
                  <a:pt x="0" y="4002443"/>
                </a:lnTo>
                <a:lnTo>
                  <a:pt x="0" y="0"/>
                </a:lnTo>
                <a:close/>
              </a:path>
            </a:pathLst>
          </a:custGeom>
          <a:blipFill>
            <a:blip r:embed="rId3"/>
            <a:stretch>
              <a:fillRect/>
            </a:stretch>
          </a:blipFill>
        </p:spPr>
      </p:sp>
      <p:sp>
        <p:nvSpPr>
          <p:cNvPr id="4" name="Freeform 4"/>
          <p:cNvSpPr/>
          <p:nvPr/>
        </p:nvSpPr>
        <p:spPr>
          <a:xfrm>
            <a:off x="1028700" y="2242015"/>
            <a:ext cx="9431578" cy="5907443"/>
          </a:xfrm>
          <a:custGeom>
            <a:avLst/>
            <a:gdLst/>
            <a:ahLst/>
            <a:cxnLst/>
            <a:rect l="l" t="t" r="r" b="b"/>
            <a:pathLst>
              <a:path w="9431578" h="5907443">
                <a:moveTo>
                  <a:pt x="0" y="0"/>
                </a:moveTo>
                <a:lnTo>
                  <a:pt x="9431578" y="0"/>
                </a:lnTo>
                <a:lnTo>
                  <a:pt x="9431578" y="5907443"/>
                </a:lnTo>
                <a:lnTo>
                  <a:pt x="0" y="5907443"/>
                </a:lnTo>
                <a:lnTo>
                  <a:pt x="0" y="0"/>
                </a:lnTo>
                <a:close/>
              </a:path>
            </a:pathLst>
          </a:custGeom>
          <a:blipFill>
            <a:blip r:embed="rId4"/>
            <a:stretch>
              <a:fillRect/>
            </a:stretch>
          </a:blipFill>
        </p:spPr>
      </p:sp>
      <p:sp>
        <p:nvSpPr>
          <p:cNvPr id="5" name="TextBox 5"/>
          <p:cNvSpPr txBox="1"/>
          <p:nvPr/>
        </p:nvSpPr>
        <p:spPr>
          <a:xfrm>
            <a:off x="0" y="75565"/>
            <a:ext cx="182880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Calculate the percentage contribution of each pizza type to total revenue.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811459" y="1864255"/>
            <a:ext cx="10907109" cy="5701807"/>
          </a:xfrm>
          <a:custGeom>
            <a:avLst/>
            <a:gdLst/>
            <a:ahLst/>
            <a:cxnLst/>
            <a:rect l="l" t="t" r="r" b="b"/>
            <a:pathLst>
              <a:path w="10907109" h="5701807">
                <a:moveTo>
                  <a:pt x="0" y="0"/>
                </a:moveTo>
                <a:lnTo>
                  <a:pt x="10907109" y="0"/>
                </a:lnTo>
                <a:lnTo>
                  <a:pt x="10907109" y="5701807"/>
                </a:lnTo>
                <a:lnTo>
                  <a:pt x="0" y="5701807"/>
                </a:lnTo>
                <a:lnTo>
                  <a:pt x="0" y="0"/>
                </a:lnTo>
                <a:close/>
              </a:path>
            </a:pathLst>
          </a:custGeom>
          <a:blipFill>
            <a:blip r:embed="rId3"/>
            <a:stretch>
              <a:fillRect/>
            </a:stretch>
          </a:blipFill>
        </p:spPr>
      </p:sp>
      <p:sp>
        <p:nvSpPr>
          <p:cNvPr id="4" name="Freeform 4"/>
          <p:cNvSpPr/>
          <p:nvPr/>
        </p:nvSpPr>
        <p:spPr>
          <a:xfrm>
            <a:off x="7761854" y="7165971"/>
            <a:ext cx="7913428" cy="3121029"/>
          </a:xfrm>
          <a:custGeom>
            <a:avLst/>
            <a:gdLst/>
            <a:ahLst/>
            <a:cxnLst/>
            <a:rect l="l" t="t" r="r" b="b"/>
            <a:pathLst>
              <a:path w="7913428" h="3121029">
                <a:moveTo>
                  <a:pt x="0" y="0"/>
                </a:moveTo>
                <a:lnTo>
                  <a:pt x="7913428" y="0"/>
                </a:lnTo>
                <a:lnTo>
                  <a:pt x="7913428" y="3121029"/>
                </a:lnTo>
                <a:lnTo>
                  <a:pt x="0" y="3121029"/>
                </a:lnTo>
                <a:lnTo>
                  <a:pt x="0" y="0"/>
                </a:lnTo>
                <a:close/>
              </a:path>
            </a:pathLst>
          </a:custGeom>
          <a:blipFill>
            <a:blip r:embed="rId4"/>
            <a:stretch>
              <a:fillRect/>
            </a:stretch>
          </a:blipFill>
        </p:spPr>
      </p:sp>
      <p:sp>
        <p:nvSpPr>
          <p:cNvPr id="5" name="TextBox 5"/>
          <p:cNvSpPr txBox="1"/>
          <p:nvPr/>
        </p:nvSpPr>
        <p:spPr>
          <a:xfrm>
            <a:off x="0" y="-95250"/>
            <a:ext cx="18288000" cy="273494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Determine the top 3 most ordered pizza types based on revenue for each pizza category.</a:t>
            </a:r>
          </a:p>
          <a:p>
            <a:pPr algn="ctr">
              <a:lnSpc>
                <a:spcPts val="7279"/>
              </a:lnSpc>
            </a:pPr>
            <a:endParaRPr lang="en-US" sz="5199">
              <a:solidFill>
                <a:srgbClr val="000000"/>
              </a:solidFill>
              <a:latin typeface="Canva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3161" y="1810828"/>
            <a:ext cx="10707153" cy="5586366"/>
          </a:xfrm>
          <a:custGeom>
            <a:avLst/>
            <a:gdLst/>
            <a:ahLst/>
            <a:cxnLst/>
            <a:rect l="l" t="t" r="r" b="b"/>
            <a:pathLst>
              <a:path w="10707153" h="5586366">
                <a:moveTo>
                  <a:pt x="0" y="0"/>
                </a:moveTo>
                <a:lnTo>
                  <a:pt x="10707152" y="0"/>
                </a:lnTo>
                <a:lnTo>
                  <a:pt x="10707152" y="5586366"/>
                </a:lnTo>
                <a:lnTo>
                  <a:pt x="0" y="5586366"/>
                </a:lnTo>
                <a:lnTo>
                  <a:pt x="0" y="0"/>
                </a:lnTo>
                <a:close/>
              </a:path>
            </a:pathLst>
          </a:custGeom>
          <a:blipFill>
            <a:blip r:embed="rId3"/>
            <a:stretch>
              <a:fillRect r="-2066"/>
            </a:stretch>
          </a:blipFill>
        </p:spPr>
      </p:sp>
      <p:sp>
        <p:nvSpPr>
          <p:cNvPr id="4" name="Freeform 4"/>
          <p:cNvSpPr/>
          <p:nvPr/>
        </p:nvSpPr>
        <p:spPr>
          <a:xfrm>
            <a:off x="10233306" y="6048987"/>
            <a:ext cx="7025994" cy="3740600"/>
          </a:xfrm>
          <a:custGeom>
            <a:avLst/>
            <a:gdLst/>
            <a:ahLst/>
            <a:cxnLst/>
            <a:rect l="l" t="t" r="r" b="b"/>
            <a:pathLst>
              <a:path w="7025994" h="3740600">
                <a:moveTo>
                  <a:pt x="0" y="0"/>
                </a:moveTo>
                <a:lnTo>
                  <a:pt x="7025994" y="0"/>
                </a:lnTo>
                <a:lnTo>
                  <a:pt x="7025994" y="3740599"/>
                </a:lnTo>
                <a:lnTo>
                  <a:pt x="0" y="3740599"/>
                </a:lnTo>
                <a:lnTo>
                  <a:pt x="0" y="0"/>
                </a:lnTo>
                <a:close/>
              </a:path>
            </a:pathLst>
          </a:custGeom>
          <a:blipFill>
            <a:blip r:embed="rId4"/>
            <a:stretch>
              <a:fillRect/>
            </a:stretch>
          </a:blipFill>
        </p:spPr>
      </p:sp>
      <p:sp>
        <p:nvSpPr>
          <p:cNvPr id="5" name="TextBox 5"/>
          <p:cNvSpPr txBox="1"/>
          <p:nvPr/>
        </p:nvSpPr>
        <p:spPr>
          <a:xfrm>
            <a:off x="523161" y="537527"/>
            <a:ext cx="1724167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Analyze the cumulative revenue generated over time.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5622925" y="4274503"/>
            <a:ext cx="704215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47373" y="3363884"/>
            <a:ext cx="4611927" cy="3983028"/>
          </a:xfrm>
          <a:custGeom>
            <a:avLst/>
            <a:gdLst/>
            <a:ahLst/>
            <a:cxnLst/>
            <a:rect l="l" t="t" r="r" b="b"/>
            <a:pathLst>
              <a:path w="4611927" h="3983028">
                <a:moveTo>
                  <a:pt x="0" y="0"/>
                </a:moveTo>
                <a:lnTo>
                  <a:pt x="4611927" y="0"/>
                </a:lnTo>
                <a:lnTo>
                  <a:pt x="4611927" y="3983028"/>
                </a:lnTo>
                <a:lnTo>
                  <a:pt x="0" y="3983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31007" y="1323150"/>
            <a:ext cx="8567081" cy="1177290"/>
          </a:xfrm>
          <a:prstGeom prst="rect">
            <a:avLst/>
          </a:prstGeom>
        </p:spPr>
        <p:txBody>
          <a:bodyPr lIns="0" tIns="0" rIns="0" bIns="0" rtlCol="0" anchor="t">
            <a:spAutoFit/>
          </a:bodyPr>
          <a:lstStyle/>
          <a:p>
            <a:pPr algn="l">
              <a:lnSpc>
                <a:spcPts val="8880"/>
              </a:lnSpc>
            </a:pPr>
            <a:r>
              <a:rPr lang="en-US" sz="8000">
                <a:solidFill>
                  <a:srgbClr val="000000"/>
                </a:solidFill>
                <a:latin typeface="Helveticish Bold"/>
              </a:rPr>
              <a:t>Introduction</a:t>
            </a:r>
          </a:p>
        </p:txBody>
      </p:sp>
      <p:sp>
        <p:nvSpPr>
          <p:cNvPr id="4" name="TextBox 4"/>
          <p:cNvSpPr txBox="1"/>
          <p:nvPr/>
        </p:nvSpPr>
        <p:spPr>
          <a:xfrm>
            <a:off x="1435065" y="3128148"/>
            <a:ext cx="11024893" cy="5852218"/>
          </a:xfrm>
          <a:prstGeom prst="rect">
            <a:avLst/>
          </a:prstGeom>
        </p:spPr>
        <p:txBody>
          <a:bodyPr lIns="0" tIns="0" rIns="0" bIns="0" rtlCol="0" anchor="t">
            <a:spAutoFit/>
          </a:bodyPr>
          <a:lstStyle/>
          <a:p>
            <a:pPr algn="ctr">
              <a:lnSpc>
                <a:spcPts val="4234"/>
              </a:lnSpc>
            </a:pPr>
            <a:r>
              <a:rPr lang="en-US" sz="3024" dirty="0">
                <a:solidFill>
                  <a:srgbClr val="000000"/>
                </a:solidFill>
                <a:latin typeface="Canva Sans"/>
              </a:rPr>
              <a:t>Greetings! My name is Ujjawal </a:t>
            </a:r>
            <a:r>
              <a:rPr lang="en-US" sz="3024" dirty="0" err="1">
                <a:solidFill>
                  <a:srgbClr val="000000"/>
                </a:solidFill>
                <a:latin typeface="Canva Sans"/>
              </a:rPr>
              <a:t>giri</a:t>
            </a:r>
            <a:r>
              <a:rPr lang="en-US" sz="3024" dirty="0">
                <a:solidFill>
                  <a:srgbClr val="000000"/>
                </a:solidFill>
                <a:latin typeface="Canva Sans"/>
              </a:rPr>
              <a:t>, and I'm excited to present my project on analyzing pizza sales using SQL queries. In this project, I delve into the rich world of pizza sales data to uncover valuable insights. By leveraging SQL, I've crafted queries to address various questions pertaining to pizza sales trends, customer preferences, and more. Through meticulous analysis and query optimization, I aim to provide actionable insights that can inform strategic decisions for pizza businesses. Join me on this journey through the flavors and numbers of the pizza industry!</a:t>
            </a:r>
          </a:p>
          <a:p>
            <a:pPr algn="ctr">
              <a:lnSpc>
                <a:spcPts val="4234"/>
              </a:lnSpc>
            </a:pPr>
            <a:endParaRPr lang="en-US" sz="3024" dirty="0">
              <a:solidFill>
                <a:srgbClr val="000000"/>
              </a:solidFill>
              <a:latin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6174591" y="2109886"/>
            <a:ext cx="1681572" cy="1820599"/>
          </a:xfrm>
          <a:custGeom>
            <a:avLst/>
            <a:gdLst/>
            <a:ahLst/>
            <a:cxnLst/>
            <a:rect l="l" t="t" r="r" b="b"/>
            <a:pathLst>
              <a:path w="1681572" h="1820599">
                <a:moveTo>
                  <a:pt x="0" y="0"/>
                </a:moveTo>
                <a:lnTo>
                  <a:pt x="1681572" y="0"/>
                </a:lnTo>
                <a:lnTo>
                  <a:pt x="1681572" y="1820599"/>
                </a:lnTo>
                <a:lnTo>
                  <a:pt x="0" y="18205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619408" y="6184936"/>
            <a:ext cx="5049183" cy="2862707"/>
          </a:xfrm>
          <a:custGeom>
            <a:avLst/>
            <a:gdLst/>
            <a:ahLst/>
            <a:cxnLst/>
            <a:rect l="l" t="t" r="r" b="b"/>
            <a:pathLst>
              <a:path w="5049183" h="2862707">
                <a:moveTo>
                  <a:pt x="0" y="0"/>
                </a:moveTo>
                <a:lnTo>
                  <a:pt x="5049184" y="0"/>
                </a:lnTo>
                <a:lnTo>
                  <a:pt x="5049184" y="2862706"/>
                </a:lnTo>
                <a:lnTo>
                  <a:pt x="0" y="2862706"/>
                </a:lnTo>
                <a:lnTo>
                  <a:pt x="0" y="0"/>
                </a:lnTo>
                <a:close/>
              </a:path>
            </a:pathLst>
          </a:custGeom>
          <a:blipFill>
            <a:blip r:embed="rId5"/>
            <a:stretch>
              <a:fillRect/>
            </a:stretch>
          </a:blipFill>
        </p:spPr>
      </p:sp>
      <p:sp>
        <p:nvSpPr>
          <p:cNvPr id="5" name="Freeform 5"/>
          <p:cNvSpPr/>
          <p:nvPr/>
        </p:nvSpPr>
        <p:spPr>
          <a:xfrm>
            <a:off x="3872582" y="2472852"/>
            <a:ext cx="10542837" cy="3375159"/>
          </a:xfrm>
          <a:custGeom>
            <a:avLst/>
            <a:gdLst/>
            <a:ahLst/>
            <a:cxnLst/>
            <a:rect l="l" t="t" r="r" b="b"/>
            <a:pathLst>
              <a:path w="10542837" h="3375159">
                <a:moveTo>
                  <a:pt x="0" y="0"/>
                </a:moveTo>
                <a:lnTo>
                  <a:pt x="10542836" y="0"/>
                </a:lnTo>
                <a:lnTo>
                  <a:pt x="10542836" y="3375159"/>
                </a:lnTo>
                <a:lnTo>
                  <a:pt x="0" y="3375159"/>
                </a:lnTo>
                <a:lnTo>
                  <a:pt x="0" y="0"/>
                </a:lnTo>
                <a:close/>
              </a:path>
            </a:pathLst>
          </a:custGeom>
          <a:blipFill>
            <a:blip r:embed="rId6"/>
            <a:stretch>
              <a:fillRect/>
            </a:stretch>
          </a:blipFill>
        </p:spPr>
      </p:sp>
      <p:sp>
        <p:nvSpPr>
          <p:cNvPr id="6" name="TextBox 6"/>
          <p:cNvSpPr txBox="1"/>
          <p:nvPr/>
        </p:nvSpPr>
        <p:spPr>
          <a:xfrm>
            <a:off x="1028700" y="222693"/>
            <a:ext cx="15733622" cy="754761"/>
          </a:xfrm>
          <a:prstGeom prst="rect">
            <a:avLst/>
          </a:prstGeom>
        </p:spPr>
        <p:txBody>
          <a:bodyPr lIns="0" tIns="0" rIns="0" bIns="0" rtlCol="0" anchor="t">
            <a:spAutoFit/>
          </a:bodyPr>
          <a:lstStyle/>
          <a:p>
            <a:pPr algn="ctr">
              <a:lnSpc>
                <a:spcPts val="5771"/>
              </a:lnSpc>
            </a:pPr>
            <a:r>
              <a:rPr lang="en-US" sz="5199" dirty="0">
                <a:solidFill>
                  <a:srgbClr val="000000"/>
                </a:solidFill>
                <a:latin typeface="Helveticish Bold"/>
              </a:rPr>
              <a:t>Retrieve the total number order placed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678282" y="1257916"/>
            <a:ext cx="10931437" cy="5243276"/>
          </a:xfrm>
          <a:custGeom>
            <a:avLst/>
            <a:gdLst/>
            <a:ahLst/>
            <a:cxnLst/>
            <a:rect l="l" t="t" r="r" b="b"/>
            <a:pathLst>
              <a:path w="10931437" h="5243276">
                <a:moveTo>
                  <a:pt x="0" y="0"/>
                </a:moveTo>
                <a:lnTo>
                  <a:pt x="10931436" y="0"/>
                </a:lnTo>
                <a:lnTo>
                  <a:pt x="10931436" y="5243277"/>
                </a:lnTo>
                <a:lnTo>
                  <a:pt x="0" y="5243277"/>
                </a:lnTo>
                <a:lnTo>
                  <a:pt x="0" y="0"/>
                </a:lnTo>
                <a:close/>
              </a:path>
            </a:pathLst>
          </a:custGeom>
          <a:blipFill>
            <a:blip r:embed="rId3"/>
            <a:stretch>
              <a:fillRect/>
            </a:stretch>
          </a:blipFill>
        </p:spPr>
      </p:sp>
      <p:sp>
        <p:nvSpPr>
          <p:cNvPr id="4" name="Freeform 4"/>
          <p:cNvSpPr/>
          <p:nvPr/>
        </p:nvSpPr>
        <p:spPr>
          <a:xfrm>
            <a:off x="7348035" y="6977443"/>
            <a:ext cx="4426604" cy="2949271"/>
          </a:xfrm>
          <a:custGeom>
            <a:avLst/>
            <a:gdLst/>
            <a:ahLst/>
            <a:cxnLst/>
            <a:rect l="l" t="t" r="r" b="b"/>
            <a:pathLst>
              <a:path w="4426604" h="2949271">
                <a:moveTo>
                  <a:pt x="0" y="0"/>
                </a:moveTo>
                <a:lnTo>
                  <a:pt x="4426603" y="0"/>
                </a:lnTo>
                <a:lnTo>
                  <a:pt x="4426603" y="2949271"/>
                </a:lnTo>
                <a:lnTo>
                  <a:pt x="0" y="2949271"/>
                </a:lnTo>
                <a:lnTo>
                  <a:pt x="0" y="0"/>
                </a:lnTo>
                <a:close/>
              </a:path>
            </a:pathLst>
          </a:custGeom>
          <a:blipFill>
            <a:blip r:embed="rId4"/>
            <a:stretch>
              <a:fillRect r="-5217" b="-13425"/>
            </a:stretch>
          </a:blipFill>
        </p:spPr>
      </p:sp>
      <p:sp>
        <p:nvSpPr>
          <p:cNvPr id="5" name="TextBox 5"/>
          <p:cNvSpPr txBox="1"/>
          <p:nvPr/>
        </p:nvSpPr>
        <p:spPr>
          <a:xfrm>
            <a:off x="768357" y="28575"/>
            <a:ext cx="16751285" cy="754761"/>
          </a:xfrm>
          <a:prstGeom prst="rect">
            <a:avLst/>
          </a:prstGeom>
        </p:spPr>
        <p:txBody>
          <a:bodyPr lIns="0" tIns="0" rIns="0" bIns="0" rtlCol="0" anchor="t">
            <a:spAutoFit/>
          </a:bodyPr>
          <a:lstStyle/>
          <a:p>
            <a:pPr marL="0" lvl="0" indent="0" algn="l">
              <a:lnSpc>
                <a:spcPts val="5771"/>
              </a:lnSpc>
              <a:spcBef>
                <a:spcPct val="0"/>
              </a:spcBef>
            </a:pPr>
            <a:r>
              <a:rPr lang="en-US" sz="5199">
                <a:solidFill>
                  <a:srgbClr val="000000"/>
                </a:solidFill>
                <a:latin typeface="Helveticish Bold"/>
              </a:rPr>
              <a:t>Retrieve a total revenue genrated from pizza sales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376333" y="1341042"/>
            <a:ext cx="12732274" cy="5610538"/>
          </a:xfrm>
          <a:custGeom>
            <a:avLst/>
            <a:gdLst/>
            <a:ahLst/>
            <a:cxnLst/>
            <a:rect l="l" t="t" r="r" b="b"/>
            <a:pathLst>
              <a:path w="12732274" h="5610538">
                <a:moveTo>
                  <a:pt x="0" y="0"/>
                </a:moveTo>
                <a:lnTo>
                  <a:pt x="12732274" y="0"/>
                </a:lnTo>
                <a:lnTo>
                  <a:pt x="12732274" y="5610538"/>
                </a:lnTo>
                <a:lnTo>
                  <a:pt x="0" y="5610538"/>
                </a:lnTo>
                <a:lnTo>
                  <a:pt x="0" y="0"/>
                </a:lnTo>
                <a:close/>
              </a:path>
            </a:pathLst>
          </a:custGeom>
          <a:blipFill>
            <a:blip r:embed="rId3"/>
            <a:stretch>
              <a:fillRect/>
            </a:stretch>
          </a:blipFill>
        </p:spPr>
      </p:sp>
      <p:sp>
        <p:nvSpPr>
          <p:cNvPr id="4" name="Freeform 4"/>
          <p:cNvSpPr/>
          <p:nvPr/>
        </p:nvSpPr>
        <p:spPr>
          <a:xfrm>
            <a:off x="5532596" y="7088282"/>
            <a:ext cx="7879700" cy="2953029"/>
          </a:xfrm>
          <a:custGeom>
            <a:avLst/>
            <a:gdLst/>
            <a:ahLst/>
            <a:cxnLst/>
            <a:rect l="l" t="t" r="r" b="b"/>
            <a:pathLst>
              <a:path w="7879700" h="2953029">
                <a:moveTo>
                  <a:pt x="0" y="0"/>
                </a:moveTo>
                <a:lnTo>
                  <a:pt x="7879700" y="0"/>
                </a:lnTo>
                <a:lnTo>
                  <a:pt x="7879700" y="2953029"/>
                </a:lnTo>
                <a:lnTo>
                  <a:pt x="0" y="2953029"/>
                </a:lnTo>
                <a:lnTo>
                  <a:pt x="0" y="0"/>
                </a:lnTo>
                <a:close/>
              </a:path>
            </a:pathLst>
          </a:custGeom>
          <a:blipFill>
            <a:blip r:embed="rId4"/>
            <a:stretch>
              <a:fillRect b="-23629"/>
            </a:stretch>
          </a:blipFill>
        </p:spPr>
      </p:sp>
      <p:sp>
        <p:nvSpPr>
          <p:cNvPr id="5" name="TextBox 5"/>
          <p:cNvSpPr txBox="1"/>
          <p:nvPr/>
        </p:nvSpPr>
        <p:spPr>
          <a:xfrm>
            <a:off x="647938" y="449580"/>
            <a:ext cx="16611362" cy="754761"/>
          </a:xfrm>
          <a:prstGeom prst="rect">
            <a:avLst/>
          </a:prstGeom>
        </p:spPr>
        <p:txBody>
          <a:bodyPr lIns="0" tIns="0" rIns="0" bIns="0" rtlCol="0" anchor="t">
            <a:spAutoFit/>
          </a:bodyPr>
          <a:lstStyle/>
          <a:p>
            <a:pPr algn="l">
              <a:lnSpc>
                <a:spcPts val="5771"/>
              </a:lnSpc>
            </a:pPr>
            <a:r>
              <a:rPr lang="en-US" sz="5199">
                <a:solidFill>
                  <a:srgbClr val="000000"/>
                </a:solidFill>
                <a:latin typeface="Helveticish Bold"/>
              </a:rPr>
              <a:t>Identify the highest-priced pizza.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156020" y="1028700"/>
            <a:ext cx="13394261" cy="6176628"/>
          </a:xfrm>
          <a:custGeom>
            <a:avLst/>
            <a:gdLst/>
            <a:ahLst/>
            <a:cxnLst/>
            <a:rect l="l" t="t" r="r" b="b"/>
            <a:pathLst>
              <a:path w="13394261" h="6176628">
                <a:moveTo>
                  <a:pt x="0" y="0"/>
                </a:moveTo>
                <a:lnTo>
                  <a:pt x="13394261" y="0"/>
                </a:lnTo>
                <a:lnTo>
                  <a:pt x="13394261" y="6176628"/>
                </a:lnTo>
                <a:lnTo>
                  <a:pt x="0" y="6176628"/>
                </a:lnTo>
                <a:lnTo>
                  <a:pt x="0" y="0"/>
                </a:lnTo>
                <a:close/>
              </a:path>
            </a:pathLst>
          </a:custGeom>
          <a:blipFill>
            <a:blip r:embed="rId3"/>
            <a:stretch>
              <a:fillRect/>
            </a:stretch>
          </a:blipFill>
        </p:spPr>
      </p:sp>
      <p:sp>
        <p:nvSpPr>
          <p:cNvPr id="4" name="Freeform 4"/>
          <p:cNvSpPr/>
          <p:nvPr/>
        </p:nvSpPr>
        <p:spPr>
          <a:xfrm>
            <a:off x="11961407" y="6196788"/>
            <a:ext cx="4316697" cy="3837064"/>
          </a:xfrm>
          <a:custGeom>
            <a:avLst/>
            <a:gdLst/>
            <a:ahLst/>
            <a:cxnLst/>
            <a:rect l="l" t="t" r="r" b="b"/>
            <a:pathLst>
              <a:path w="4316697" h="3837064">
                <a:moveTo>
                  <a:pt x="0" y="0"/>
                </a:moveTo>
                <a:lnTo>
                  <a:pt x="4316697" y="0"/>
                </a:lnTo>
                <a:lnTo>
                  <a:pt x="4316697" y="3837064"/>
                </a:lnTo>
                <a:lnTo>
                  <a:pt x="0" y="3837064"/>
                </a:lnTo>
                <a:lnTo>
                  <a:pt x="0" y="0"/>
                </a:lnTo>
                <a:close/>
              </a:path>
            </a:pathLst>
          </a:custGeom>
          <a:blipFill>
            <a:blip r:embed="rId4"/>
            <a:stretch>
              <a:fillRect/>
            </a:stretch>
          </a:blipFill>
        </p:spPr>
      </p:sp>
      <p:sp>
        <p:nvSpPr>
          <p:cNvPr id="5" name="TextBox 5"/>
          <p:cNvSpPr txBox="1"/>
          <p:nvPr/>
        </p:nvSpPr>
        <p:spPr>
          <a:xfrm>
            <a:off x="692383" y="28575"/>
            <a:ext cx="16903234" cy="754761"/>
          </a:xfrm>
          <a:prstGeom prst="rect">
            <a:avLst/>
          </a:prstGeom>
        </p:spPr>
        <p:txBody>
          <a:bodyPr lIns="0" tIns="0" rIns="0" bIns="0" rtlCol="0" anchor="t">
            <a:spAutoFit/>
          </a:bodyPr>
          <a:lstStyle/>
          <a:p>
            <a:pPr algn="ctr">
              <a:lnSpc>
                <a:spcPts val="5771"/>
              </a:lnSpc>
            </a:pPr>
            <a:r>
              <a:rPr lang="en-US" sz="5199">
                <a:solidFill>
                  <a:srgbClr val="000000"/>
                </a:solidFill>
                <a:latin typeface="Helveticish Bold"/>
              </a:rPr>
              <a:t>Identify the most common pizza size ordered.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028700" y="1886585"/>
            <a:ext cx="10713312" cy="6534519"/>
          </a:xfrm>
          <a:custGeom>
            <a:avLst/>
            <a:gdLst/>
            <a:ahLst/>
            <a:cxnLst/>
            <a:rect l="l" t="t" r="r" b="b"/>
            <a:pathLst>
              <a:path w="10713312" h="6534519">
                <a:moveTo>
                  <a:pt x="0" y="0"/>
                </a:moveTo>
                <a:lnTo>
                  <a:pt x="10713312" y="0"/>
                </a:lnTo>
                <a:lnTo>
                  <a:pt x="10713312" y="6534519"/>
                </a:lnTo>
                <a:lnTo>
                  <a:pt x="0" y="6534519"/>
                </a:lnTo>
                <a:lnTo>
                  <a:pt x="0" y="0"/>
                </a:lnTo>
                <a:close/>
              </a:path>
            </a:pathLst>
          </a:custGeom>
          <a:blipFill>
            <a:blip r:embed="rId3"/>
            <a:stretch>
              <a:fillRect r="-2777"/>
            </a:stretch>
          </a:blipFill>
        </p:spPr>
      </p:sp>
      <p:sp>
        <p:nvSpPr>
          <p:cNvPr id="4" name="Freeform 4"/>
          <p:cNvSpPr/>
          <p:nvPr/>
        </p:nvSpPr>
        <p:spPr>
          <a:xfrm>
            <a:off x="11420532" y="6618103"/>
            <a:ext cx="6534789" cy="3362730"/>
          </a:xfrm>
          <a:custGeom>
            <a:avLst/>
            <a:gdLst/>
            <a:ahLst/>
            <a:cxnLst/>
            <a:rect l="l" t="t" r="r" b="b"/>
            <a:pathLst>
              <a:path w="6534789" h="3362730">
                <a:moveTo>
                  <a:pt x="0" y="0"/>
                </a:moveTo>
                <a:lnTo>
                  <a:pt x="6534789" y="0"/>
                </a:lnTo>
                <a:lnTo>
                  <a:pt x="6534789" y="3362729"/>
                </a:lnTo>
                <a:lnTo>
                  <a:pt x="0" y="3362729"/>
                </a:lnTo>
                <a:lnTo>
                  <a:pt x="0" y="0"/>
                </a:lnTo>
                <a:close/>
              </a:path>
            </a:pathLst>
          </a:custGeom>
          <a:blipFill>
            <a:blip r:embed="rId4"/>
            <a:stretch>
              <a:fillRect/>
            </a:stretch>
          </a:blipFill>
        </p:spPr>
      </p:sp>
      <p:sp>
        <p:nvSpPr>
          <p:cNvPr id="5" name="TextBox 5"/>
          <p:cNvSpPr txBox="1"/>
          <p:nvPr/>
        </p:nvSpPr>
        <p:spPr>
          <a:xfrm>
            <a:off x="280877" y="75565"/>
            <a:ext cx="172593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List the top 5 most ordered pizza types along with their quantities.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2241" y="2399516"/>
            <a:ext cx="11006942" cy="5487968"/>
          </a:xfrm>
          <a:custGeom>
            <a:avLst/>
            <a:gdLst/>
            <a:ahLst/>
            <a:cxnLst/>
            <a:rect l="l" t="t" r="r" b="b"/>
            <a:pathLst>
              <a:path w="11006942" h="5487968">
                <a:moveTo>
                  <a:pt x="0" y="0"/>
                </a:moveTo>
                <a:lnTo>
                  <a:pt x="11006942" y="0"/>
                </a:lnTo>
                <a:lnTo>
                  <a:pt x="11006942" y="5487968"/>
                </a:lnTo>
                <a:lnTo>
                  <a:pt x="0" y="5487968"/>
                </a:lnTo>
                <a:lnTo>
                  <a:pt x="0" y="0"/>
                </a:lnTo>
                <a:close/>
              </a:path>
            </a:pathLst>
          </a:custGeom>
          <a:blipFill>
            <a:blip r:embed="rId3"/>
            <a:stretch>
              <a:fillRect/>
            </a:stretch>
          </a:blipFill>
        </p:spPr>
      </p:sp>
      <p:sp>
        <p:nvSpPr>
          <p:cNvPr id="4" name="Freeform 4"/>
          <p:cNvSpPr/>
          <p:nvPr/>
        </p:nvSpPr>
        <p:spPr>
          <a:xfrm>
            <a:off x="11853904" y="5143500"/>
            <a:ext cx="5745042" cy="4962739"/>
          </a:xfrm>
          <a:custGeom>
            <a:avLst/>
            <a:gdLst/>
            <a:ahLst/>
            <a:cxnLst/>
            <a:rect l="l" t="t" r="r" b="b"/>
            <a:pathLst>
              <a:path w="5745042" h="4962739">
                <a:moveTo>
                  <a:pt x="0" y="0"/>
                </a:moveTo>
                <a:lnTo>
                  <a:pt x="5745042" y="0"/>
                </a:lnTo>
                <a:lnTo>
                  <a:pt x="5745042" y="4962739"/>
                </a:lnTo>
                <a:lnTo>
                  <a:pt x="0" y="4962739"/>
                </a:lnTo>
                <a:lnTo>
                  <a:pt x="0" y="0"/>
                </a:lnTo>
                <a:close/>
              </a:path>
            </a:pathLst>
          </a:custGeom>
          <a:blipFill>
            <a:blip r:embed="rId4"/>
            <a:stretch>
              <a:fillRect/>
            </a:stretch>
          </a:blipFill>
        </p:spPr>
      </p:sp>
      <p:sp>
        <p:nvSpPr>
          <p:cNvPr id="5" name="TextBox 5"/>
          <p:cNvSpPr txBox="1"/>
          <p:nvPr/>
        </p:nvSpPr>
        <p:spPr>
          <a:xfrm>
            <a:off x="0" y="333848"/>
            <a:ext cx="182880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Join the necessary tables to find the total quantity of each pizza category ordered.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249241" y="1559792"/>
            <a:ext cx="10736231" cy="3273448"/>
          </a:xfrm>
          <a:custGeom>
            <a:avLst/>
            <a:gdLst/>
            <a:ahLst/>
            <a:cxnLst/>
            <a:rect l="l" t="t" r="r" b="b"/>
            <a:pathLst>
              <a:path w="10736231" h="3273448">
                <a:moveTo>
                  <a:pt x="0" y="0"/>
                </a:moveTo>
                <a:lnTo>
                  <a:pt x="10736231" y="0"/>
                </a:lnTo>
                <a:lnTo>
                  <a:pt x="10736231" y="3273448"/>
                </a:lnTo>
                <a:lnTo>
                  <a:pt x="0" y="3273448"/>
                </a:lnTo>
                <a:lnTo>
                  <a:pt x="0" y="0"/>
                </a:lnTo>
                <a:close/>
              </a:path>
            </a:pathLst>
          </a:custGeom>
          <a:blipFill>
            <a:blip r:embed="rId3"/>
            <a:stretch>
              <a:fillRect/>
            </a:stretch>
          </a:blipFill>
        </p:spPr>
      </p:sp>
      <p:sp>
        <p:nvSpPr>
          <p:cNvPr id="4" name="Freeform 4"/>
          <p:cNvSpPr/>
          <p:nvPr/>
        </p:nvSpPr>
        <p:spPr>
          <a:xfrm>
            <a:off x="5806254" y="5143500"/>
            <a:ext cx="5622205" cy="4922668"/>
          </a:xfrm>
          <a:custGeom>
            <a:avLst/>
            <a:gdLst/>
            <a:ahLst/>
            <a:cxnLst/>
            <a:rect l="l" t="t" r="r" b="b"/>
            <a:pathLst>
              <a:path w="5622205" h="4922668">
                <a:moveTo>
                  <a:pt x="0" y="0"/>
                </a:moveTo>
                <a:lnTo>
                  <a:pt x="5622205" y="0"/>
                </a:lnTo>
                <a:lnTo>
                  <a:pt x="5622205" y="4922668"/>
                </a:lnTo>
                <a:lnTo>
                  <a:pt x="0" y="4922668"/>
                </a:lnTo>
                <a:lnTo>
                  <a:pt x="0" y="0"/>
                </a:lnTo>
                <a:close/>
              </a:path>
            </a:pathLst>
          </a:custGeom>
          <a:blipFill>
            <a:blip r:embed="rId4"/>
            <a:stretch>
              <a:fillRect/>
            </a:stretch>
          </a:blipFill>
        </p:spPr>
      </p:sp>
      <p:sp>
        <p:nvSpPr>
          <p:cNvPr id="5" name="TextBox 5"/>
          <p:cNvSpPr txBox="1"/>
          <p:nvPr/>
        </p:nvSpPr>
        <p:spPr>
          <a:xfrm>
            <a:off x="155654" y="141605"/>
            <a:ext cx="1797669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Determine the distribution of orders by hour of the day.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252</Words>
  <Application>Microsoft Office PowerPoint</Application>
  <PresentationFormat>Custom</PresentationFormat>
  <Paragraphs>19</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Helveticish Bold</vt:lpstr>
      <vt:lpstr>Canva Sans Bold</vt:lpstr>
      <vt:lpstr>Canva Sans</vt:lpstr>
      <vt:lpstr>Arial</vt:lpstr>
      <vt:lpstr>Helveticish</vt:lpstr>
      <vt:lpstr>Calibri</vt:lpstr>
      <vt:lpstr>Helveticish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Pizza_Sales_Report_UsingSQL</dc:title>
  <cp:lastModifiedBy>Ujjawal Giri</cp:lastModifiedBy>
  <cp:revision>2</cp:revision>
  <dcterms:created xsi:type="dcterms:W3CDTF">2006-08-16T00:00:00Z</dcterms:created>
  <dcterms:modified xsi:type="dcterms:W3CDTF">2025-01-20T00:02:29Z</dcterms:modified>
  <dc:identifier>DAGFBUVuHIc</dc:identifier>
</cp:coreProperties>
</file>